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7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9FDD4-46F8-C64A-CF03-5B113C595AF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799EBC2-2E38-FFE6-F8D7-2FF653C1105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AB653DC-E319-166D-CB23-B9470677FD1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6561B8-CE07-7290-A9C2-35550A763F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0A9F7EC-95E5-F7E2-3E07-983266D936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66674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AA3581-DCA7-1CFA-EA55-4E3B325F05D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F3BFBD-1648-2D40-32BF-F2A23BFE41D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36FF50-810A-24DF-27DF-B843A385B0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860696D-BECA-CE8F-09D8-2E09094557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87CC60C-CEE4-A8E2-CFB6-B83568DB1A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04238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E85B0AC-587D-6A8F-8CFD-D1F17A969CD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91B337E-FC82-1F19-8B2E-C162BEB4212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05166C3-5B9C-A9B5-C454-5ED2EB463D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D96CD6-5DF9-D2B5-3F1B-4620581A98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26D87E3-519C-339E-7B50-3E9648640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14138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9ECB7A-2A38-99B0-9E3E-F13B3842139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ED2DEB4-D58F-F8D4-7959-258D9CD96C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3A794D4-14F2-FABA-37E7-5052461FFC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F8FA68-DBDB-5906-9F83-E18990D6ED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A6F2E8F-9ECA-5233-519F-456977CE2F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1639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FF61E6-E660-C115-FDBD-B8AEC7548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EC9838-779F-8375-0617-863A5F0D11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563461-BDB6-179F-A681-A62A6A588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3F7313-4B0D-4099-AEB1-85B550328E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FDFDC5A-6361-83EA-9DA2-82B63A452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4288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51C573-2163-13D5-2956-FE10AA1A82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D684E1-886C-C29A-C97F-194ABEB81F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B06569A-7F2E-D00C-60AD-510AD91287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47B1A3-6DB5-97DB-8985-0DF6D28348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B264B2-634B-C2C9-8B5F-A924A15283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C5562BE-031C-B9A9-0122-E7DCE7F24E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76074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B15448-4B4E-EC92-F16D-92D1FD9164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01A6DB6-8CEF-7F08-4EAA-0C2AAEBB229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ADD425-0A13-DB9F-71DC-833D3DB1B8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47DDF71-FF96-2B6D-FC1F-B80539A7DAB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F5CE7E9-931B-8587-5F53-509A0B09C3A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BDF27CE-25A9-1DE4-2A94-F7F10EE74F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28A2A5E-3288-C908-38B8-3CB183161C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2611FCE-1B03-4499-18B8-7B9712F157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87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CDBBE5-7DC8-A5BF-9B52-6F5A85F8D07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9F3D94A-00BA-D3D8-F0FD-8A6F51D646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49B437E-AB9F-7B52-48E7-71FAF6710B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0B3B47A-0F7A-3A2C-8FD0-5517E98316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454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773DA53-0F41-B498-3098-22D01B5D7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247BFDA-6017-DBF3-0D4D-5AA449EFB1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7EAFB2A-CBAF-A53C-A4BE-A7918096DC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190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B23127-E073-19B3-374C-3F5C58AA40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B89068-1472-3CC2-C67C-324950726AF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F727A07-6CDE-1BE1-5E32-5BD5697F45C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849F2A-263F-A229-725E-61C97E444C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E99A60C-707C-DE92-E6C3-AA83E8F2E3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D07166-BF66-2B1C-1C62-B20E664FF7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20624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B08FBA-419B-041F-FA94-EAA919ADF8E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0647E0B-0241-8838-1918-0F5A7ED0493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468CB53-EAD5-D74A-5858-3DA8598BB62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C5CDADC-A6BD-5D91-185B-2E6A190B09E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65DB7C6-788A-FA55-C4E1-E3F0FE5B29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9C1F9A2-038C-BDBA-64A9-70D274651D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94416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E4221E9-3034-F562-743C-2DCCF16AAE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6D68E8E-39C7-58F0-5796-83E676A942E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43EB8EC-CD41-A134-C446-7D754323CC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FEF6D7-B91B-48CD-87C9-A7C74E964018}" type="datetimeFigureOut">
              <a:rPr lang="en-GB" smtClean="0"/>
              <a:t>28/04/2026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1540AC-9322-8AE2-890F-2F0DCF1B7BC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A61AE51-E1DF-DEB5-4248-F49FE1DD67C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C9394CD-4BF0-4BAF-B6C3-6BF267AE12F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79723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C667D-6612-C315-D2C5-726E3FD892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0" y="1"/>
            <a:ext cx="12192000" cy="773722"/>
          </a:xfrm>
        </p:spPr>
        <p:txBody>
          <a:bodyPr>
            <a:normAutofit/>
          </a:bodyPr>
          <a:lstStyle/>
          <a:p>
            <a:r>
              <a:rPr lang="en-GB" sz="4400" dirty="0"/>
              <a:t>Proposed Timeline </a:t>
            </a:r>
            <a:r>
              <a:rPr lang="en-GB" sz="4400"/>
              <a:t>for RD </a:t>
            </a:r>
            <a:r>
              <a:rPr lang="en-GB" sz="4400" dirty="0"/>
              <a:t>CS for FY2 Programme</a:t>
            </a:r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9CCD8DEF-5638-193D-DCEB-1BF6D13D25FF}"/>
              </a:ext>
            </a:extLst>
          </p:cNvPr>
          <p:cNvCxnSpPr/>
          <p:nvPr/>
        </p:nvCxnSpPr>
        <p:spPr>
          <a:xfrm>
            <a:off x="0" y="3094892"/>
            <a:ext cx="12192000" cy="0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1E7CEB47-0212-1B1F-C7CD-9890C2E41C55}"/>
              </a:ext>
            </a:extLst>
          </p:cNvPr>
          <p:cNvCxnSpPr>
            <a:cxnSpLocks/>
          </p:cNvCxnSpPr>
          <p:nvPr/>
        </p:nvCxnSpPr>
        <p:spPr>
          <a:xfrm>
            <a:off x="3022059" y="2711086"/>
            <a:ext cx="0" cy="7676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2B26958B-D2A1-BE41-F35B-CEA13D8908B4}"/>
              </a:ext>
            </a:extLst>
          </p:cNvPr>
          <p:cNvCxnSpPr>
            <a:cxnSpLocks/>
          </p:cNvCxnSpPr>
          <p:nvPr/>
        </p:nvCxnSpPr>
        <p:spPr>
          <a:xfrm>
            <a:off x="9011052" y="2711086"/>
            <a:ext cx="0" cy="767612"/>
          </a:xfrm>
          <a:prstGeom prst="line">
            <a:avLst/>
          </a:prstGeom>
          <a:ln w="38100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DE00D961-B476-41DE-9175-69CA0EB9DBCB}"/>
              </a:ext>
            </a:extLst>
          </p:cNvPr>
          <p:cNvCxnSpPr>
            <a:cxnSpLocks/>
          </p:cNvCxnSpPr>
          <p:nvPr/>
        </p:nvCxnSpPr>
        <p:spPr>
          <a:xfrm>
            <a:off x="81064" y="1066063"/>
            <a:ext cx="0" cy="2244178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C4A7C17E-AFE2-51E0-16F2-6DEEE0032209}"/>
              </a:ext>
            </a:extLst>
          </p:cNvPr>
          <p:cNvCxnSpPr>
            <a:cxnSpLocks/>
          </p:cNvCxnSpPr>
          <p:nvPr/>
        </p:nvCxnSpPr>
        <p:spPr>
          <a:xfrm>
            <a:off x="2587557" y="2895366"/>
            <a:ext cx="0" cy="1306983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93AADC5-5339-E120-1210-E3CDA932C713}"/>
              </a:ext>
            </a:extLst>
          </p:cNvPr>
          <p:cNvCxnSpPr>
            <a:cxnSpLocks/>
          </p:cNvCxnSpPr>
          <p:nvPr/>
        </p:nvCxnSpPr>
        <p:spPr>
          <a:xfrm>
            <a:off x="3109608" y="812455"/>
            <a:ext cx="0" cy="2497786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34E6388F-2C2A-C892-5965-B02CB103AFBE}"/>
              </a:ext>
            </a:extLst>
          </p:cNvPr>
          <p:cNvCxnSpPr>
            <a:cxnSpLocks/>
          </p:cNvCxnSpPr>
          <p:nvPr/>
        </p:nvCxnSpPr>
        <p:spPr>
          <a:xfrm>
            <a:off x="5408882" y="1005756"/>
            <a:ext cx="0" cy="2304485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7BD2D7BA-EB61-6085-771B-274AC5538615}"/>
              </a:ext>
            </a:extLst>
          </p:cNvPr>
          <p:cNvCxnSpPr>
            <a:cxnSpLocks/>
          </p:cNvCxnSpPr>
          <p:nvPr/>
        </p:nvCxnSpPr>
        <p:spPr>
          <a:xfrm>
            <a:off x="8239322" y="870053"/>
            <a:ext cx="0" cy="2440188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2B32F910-D51B-C436-5ACE-7776D11D99E7}"/>
              </a:ext>
            </a:extLst>
          </p:cNvPr>
          <p:cNvSpPr txBox="1"/>
          <p:nvPr/>
        </p:nvSpPr>
        <p:spPr>
          <a:xfrm>
            <a:off x="0" y="696731"/>
            <a:ext cx="1653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R-3months (+)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C13914F9-DEB7-6E53-F88A-C4294273F172}"/>
              </a:ext>
            </a:extLst>
          </p:cNvPr>
          <p:cNvSpPr txBox="1"/>
          <p:nvPr/>
        </p:nvSpPr>
        <p:spPr>
          <a:xfrm>
            <a:off x="8118744" y="3452833"/>
            <a:ext cx="1836498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FY2 Rotation End</a:t>
            </a: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A02EC404-5331-AC28-5423-B56FC89F028E}"/>
              </a:ext>
            </a:extLst>
          </p:cNvPr>
          <p:cNvSpPr txBox="1"/>
          <p:nvPr/>
        </p:nvSpPr>
        <p:spPr>
          <a:xfrm>
            <a:off x="81064" y="972481"/>
            <a:ext cx="23093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Publicise about programme to potential Registrars &amp; ask them to </a:t>
            </a:r>
            <a:r>
              <a:rPr lang="en-GB" sz="1400" b="1" dirty="0">
                <a:solidFill>
                  <a:srgbClr val="0070C0"/>
                </a:solidFill>
              </a:rPr>
              <a:t>book onto CS course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2F722598-AAE4-9DA6-37F0-9FD205F95573}"/>
              </a:ext>
            </a:extLst>
          </p:cNvPr>
          <p:cNvCxnSpPr>
            <a:cxnSpLocks/>
          </p:cNvCxnSpPr>
          <p:nvPr/>
        </p:nvCxnSpPr>
        <p:spPr>
          <a:xfrm>
            <a:off x="677694" y="1865851"/>
            <a:ext cx="0" cy="144439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28" name="TextBox 27">
            <a:extLst>
              <a:ext uri="{FF2B5EF4-FFF2-40B4-BE49-F238E27FC236}">
                <a16:creationId xmlns:a16="http://schemas.microsoft.com/office/drawing/2014/main" id="{9AE2B94F-EE57-90CC-7A1E-7B0778D5A2DF}"/>
              </a:ext>
            </a:extLst>
          </p:cNvPr>
          <p:cNvSpPr txBox="1"/>
          <p:nvPr/>
        </p:nvSpPr>
        <p:spPr>
          <a:xfrm>
            <a:off x="599567" y="1607245"/>
            <a:ext cx="1653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R-2 months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F30910E-1813-1141-FB3A-EEDA447B4BEF}"/>
              </a:ext>
            </a:extLst>
          </p:cNvPr>
          <p:cNvSpPr txBox="1"/>
          <p:nvPr/>
        </p:nvSpPr>
        <p:spPr>
          <a:xfrm>
            <a:off x="726787" y="1932831"/>
            <a:ext cx="1264291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Inform FY2s </a:t>
            </a:r>
            <a:r>
              <a:rPr lang="en-GB" sz="1400" dirty="0" err="1">
                <a:solidFill>
                  <a:srgbClr val="0070C0"/>
                </a:solidFill>
              </a:rPr>
              <a:t>Opt</a:t>
            </a:r>
            <a:r>
              <a:rPr lang="en-GB" sz="1400" dirty="0">
                <a:solidFill>
                  <a:srgbClr val="0070C0"/>
                </a:solidFill>
              </a:rPr>
              <a:t> in vs </a:t>
            </a:r>
            <a:r>
              <a:rPr lang="en-GB" sz="1400" dirty="0" err="1">
                <a:solidFill>
                  <a:srgbClr val="0070C0"/>
                </a:solidFill>
              </a:rPr>
              <a:t>Opt</a:t>
            </a:r>
            <a:r>
              <a:rPr lang="en-GB" sz="1400" dirty="0">
                <a:solidFill>
                  <a:srgbClr val="0070C0"/>
                </a:solidFill>
              </a:rPr>
              <a:t> out approach </a:t>
            </a:r>
            <a:endParaRPr lang="en-GB" sz="1400" b="1" dirty="0">
              <a:solidFill>
                <a:srgbClr val="0070C0"/>
              </a:solidFill>
            </a:endParaRPr>
          </a:p>
        </p:txBody>
      </p: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D9733AA2-7AA8-2617-0B46-970C463CF58C}"/>
              </a:ext>
            </a:extLst>
          </p:cNvPr>
          <p:cNvCxnSpPr>
            <a:cxnSpLocks/>
          </p:cNvCxnSpPr>
          <p:nvPr/>
        </p:nvCxnSpPr>
        <p:spPr>
          <a:xfrm>
            <a:off x="1410204" y="2879543"/>
            <a:ext cx="0" cy="2353820"/>
          </a:xfrm>
          <a:prstGeom prst="line">
            <a:avLst/>
          </a:prstGeom>
          <a:ln w="25400">
            <a:solidFill>
              <a:srgbClr val="0070C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3" name="TextBox 32">
            <a:extLst>
              <a:ext uri="{FF2B5EF4-FFF2-40B4-BE49-F238E27FC236}">
                <a16:creationId xmlns:a16="http://schemas.microsoft.com/office/drawing/2014/main" id="{AFFB15E8-6DD6-59A4-E59B-4D229FB8F2C7}"/>
              </a:ext>
            </a:extLst>
          </p:cNvPr>
          <p:cNvSpPr txBox="1"/>
          <p:nvPr/>
        </p:nvSpPr>
        <p:spPr>
          <a:xfrm>
            <a:off x="1297025" y="5160351"/>
            <a:ext cx="165370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R-6 weeks</a:t>
            </a:r>
          </a:p>
        </p:txBody>
      </p:sp>
      <p:sp>
        <p:nvSpPr>
          <p:cNvPr id="34" name="TextBox 33">
            <a:extLst>
              <a:ext uri="{FF2B5EF4-FFF2-40B4-BE49-F238E27FC236}">
                <a16:creationId xmlns:a16="http://schemas.microsoft.com/office/drawing/2014/main" id="{B5037595-79A3-CD3A-CCF3-0FD57E56435C}"/>
              </a:ext>
            </a:extLst>
          </p:cNvPr>
          <p:cNvSpPr txBox="1"/>
          <p:nvPr/>
        </p:nvSpPr>
        <p:spPr>
          <a:xfrm>
            <a:off x="1422870" y="5440793"/>
            <a:ext cx="1511029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Finalise RD CS details with Registrars and begin matching process </a:t>
            </a:r>
            <a:endParaRPr lang="en-GB" sz="1400" b="1" dirty="0">
              <a:solidFill>
                <a:srgbClr val="0070C0"/>
              </a:solidFill>
            </a:endParaRPr>
          </a:p>
        </p:txBody>
      </p:sp>
      <p:sp>
        <p:nvSpPr>
          <p:cNvPr id="36" name="TextBox 35">
            <a:extLst>
              <a:ext uri="{FF2B5EF4-FFF2-40B4-BE49-F238E27FC236}">
                <a16:creationId xmlns:a16="http://schemas.microsoft.com/office/drawing/2014/main" id="{796CB133-05AB-7F73-87A9-8867EC62D0AD}"/>
              </a:ext>
            </a:extLst>
          </p:cNvPr>
          <p:cNvSpPr txBox="1"/>
          <p:nvPr/>
        </p:nvSpPr>
        <p:spPr>
          <a:xfrm>
            <a:off x="2450755" y="4166950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70C0"/>
                </a:solidFill>
              </a:rPr>
              <a:t>R-2 weeks</a:t>
            </a:r>
          </a:p>
          <a:p>
            <a:endParaRPr lang="en-GB" dirty="0">
              <a:solidFill>
                <a:srgbClr val="0070C0"/>
              </a:solidFill>
            </a:endParaRPr>
          </a:p>
        </p:txBody>
      </p:sp>
      <p:sp>
        <p:nvSpPr>
          <p:cNvPr id="37" name="TextBox 36">
            <a:extLst>
              <a:ext uri="{FF2B5EF4-FFF2-40B4-BE49-F238E27FC236}">
                <a16:creationId xmlns:a16="http://schemas.microsoft.com/office/drawing/2014/main" id="{2F038922-EC5A-97F9-798D-93788DF009CA}"/>
              </a:ext>
            </a:extLst>
          </p:cNvPr>
          <p:cNvSpPr txBox="1"/>
          <p:nvPr/>
        </p:nvSpPr>
        <p:spPr>
          <a:xfrm>
            <a:off x="2526810" y="4401742"/>
            <a:ext cx="23093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70C0"/>
                </a:solidFill>
              </a:rPr>
              <a:t>Finalise and publicise match!</a:t>
            </a:r>
            <a:endParaRPr lang="en-GB" sz="1400" b="1" dirty="0">
              <a:solidFill>
                <a:srgbClr val="0070C0"/>
              </a:solidFill>
            </a:endParaRPr>
          </a:p>
        </p:txBody>
      </p: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91F35495-01AD-61AE-D9D3-402887F9D44C}"/>
              </a:ext>
            </a:extLst>
          </p:cNvPr>
          <p:cNvCxnSpPr>
            <a:cxnSpLocks/>
          </p:cNvCxnSpPr>
          <p:nvPr/>
        </p:nvCxnSpPr>
        <p:spPr>
          <a:xfrm>
            <a:off x="3742209" y="2188152"/>
            <a:ext cx="0" cy="1122089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1" name="TextBox 40">
            <a:extLst>
              <a:ext uri="{FF2B5EF4-FFF2-40B4-BE49-F238E27FC236}">
                <a16:creationId xmlns:a16="http://schemas.microsoft.com/office/drawing/2014/main" id="{6F5C3BDE-9953-A08E-6014-096ABD78950D}"/>
              </a:ext>
            </a:extLst>
          </p:cNvPr>
          <p:cNvSpPr txBox="1"/>
          <p:nvPr/>
        </p:nvSpPr>
        <p:spPr>
          <a:xfrm>
            <a:off x="2998201" y="522633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R (close to)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42" name="TextBox 41">
            <a:extLst>
              <a:ext uri="{FF2B5EF4-FFF2-40B4-BE49-F238E27FC236}">
                <a16:creationId xmlns:a16="http://schemas.microsoft.com/office/drawing/2014/main" id="{EFA4B9D9-535E-2707-0045-954FCC4E7E47}"/>
              </a:ext>
            </a:extLst>
          </p:cNvPr>
          <p:cNvSpPr txBox="1"/>
          <p:nvPr/>
        </p:nvSpPr>
        <p:spPr>
          <a:xfrm>
            <a:off x="3077635" y="780038"/>
            <a:ext cx="2309299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50"/>
                </a:solidFill>
              </a:rPr>
              <a:t>Start of rotation CS meeting</a:t>
            </a:r>
          </a:p>
          <a:p>
            <a:r>
              <a:rPr lang="en-GB" sz="1400" dirty="0">
                <a:solidFill>
                  <a:srgbClr val="00B050"/>
                </a:solidFill>
              </a:rPr>
              <a:t>RDCS &amp; FY2. </a:t>
            </a:r>
            <a:r>
              <a:rPr lang="en-GB" sz="1400" dirty="0" err="1">
                <a:solidFill>
                  <a:srgbClr val="00B050"/>
                </a:solidFill>
              </a:rPr>
              <a:t>dCS</a:t>
            </a:r>
            <a:r>
              <a:rPr lang="en-GB" sz="1400" dirty="0">
                <a:solidFill>
                  <a:srgbClr val="00B050"/>
                </a:solidFill>
              </a:rPr>
              <a:t> present initially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A816F92-6DE6-D3E3-1452-6E6EE1CBD356}"/>
              </a:ext>
            </a:extLst>
          </p:cNvPr>
          <p:cNvSpPr txBox="1"/>
          <p:nvPr/>
        </p:nvSpPr>
        <p:spPr>
          <a:xfrm>
            <a:off x="1902164" y="3547760"/>
            <a:ext cx="2239790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GB" dirty="0"/>
              <a:t>FY2 Rotation (R) Start</a:t>
            </a:r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D44A2F58-6315-9971-CEF9-403DDEC0DAB1}"/>
              </a:ext>
            </a:extLst>
          </p:cNvPr>
          <p:cNvSpPr txBox="1"/>
          <p:nvPr/>
        </p:nvSpPr>
        <p:spPr>
          <a:xfrm>
            <a:off x="3612509" y="1870471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R+2 weeks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63960AB6-860C-94F9-4A7D-0356C9F225D2}"/>
              </a:ext>
            </a:extLst>
          </p:cNvPr>
          <p:cNvSpPr txBox="1"/>
          <p:nvPr/>
        </p:nvSpPr>
        <p:spPr>
          <a:xfrm>
            <a:off x="3739366" y="2143212"/>
            <a:ext cx="17934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50"/>
                </a:solidFill>
              </a:rPr>
              <a:t>Check in meeting RD CS and </a:t>
            </a:r>
            <a:r>
              <a:rPr lang="en-GB" sz="1400" dirty="0" err="1">
                <a:solidFill>
                  <a:srgbClr val="00B050"/>
                </a:solidFill>
              </a:rPr>
              <a:t>dCS</a:t>
            </a:r>
            <a:endParaRPr lang="en-GB" sz="1400" dirty="0">
              <a:solidFill>
                <a:srgbClr val="00B050"/>
              </a:solidFill>
            </a:endParaRPr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B0EE04AB-3020-EFCA-4197-BC91F5614E37}"/>
              </a:ext>
            </a:extLst>
          </p:cNvPr>
          <p:cNvCxnSpPr>
            <a:cxnSpLocks/>
          </p:cNvCxnSpPr>
          <p:nvPr/>
        </p:nvCxnSpPr>
        <p:spPr>
          <a:xfrm>
            <a:off x="5551554" y="1246661"/>
            <a:ext cx="0" cy="2063580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48" name="TextBox 47">
            <a:extLst>
              <a:ext uri="{FF2B5EF4-FFF2-40B4-BE49-F238E27FC236}">
                <a16:creationId xmlns:a16="http://schemas.microsoft.com/office/drawing/2014/main" id="{2235B469-E736-6E93-F999-0E3A896A3240}"/>
              </a:ext>
            </a:extLst>
          </p:cNvPr>
          <p:cNvSpPr txBox="1"/>
          <p:nvPr/>
        </p:nvSpPr>
        <p:spPr>
          <a:xfrm>
            <a:off x="5395618" y="812455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R+8 weeks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51" name="TextBox 50">
            <a:extLst>
              <a:ext uri="{FF2B5EF4-FFF2-40B4-BE49-F238E27FC236}">
                <a16:creationId xmlns:a16="http://schemas.microsoft.com/office/drawing/2014/main" id="{E131CCCF-8F31-546C-233D-E75C06A6B069}"/>
              </a:ext>
            </a:extLst>
          </p:cNvPr>
          <p:cNvSpPr txBox="1"/>
          <p:nvPr/>
        </p:nvSpPr>
        <p:spPr>
          <a:xfrm>
            <a:off x="5560239" y="1066063"/>
            <a:ext cx="2007877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50"/>
                </a:solidFill>
              </a:rPr>
              <a:t>RD CS &amp; FY2 Midpoint meeting</a:t>
            </a:r>
          </a:p>
          <a:p>
            <a:r>
              <a:rPr lang="en-GB" sz="1400" dirty="0">
                <a:solidFill>
                  <a:srgbClr val="00B050"/>
                </a:solidFill>
              </a:rPr>
              <a:t>&amp;</a:t>
            </a:r>
          </a:p>
          <a:p>
            <a:r>
              <a:rPr lang="en-GB" sz="1400" dirty="0">
                <a:solidFill>
                  <a:srgbClr val="00B050"/>
                </a:solidFill>
              </a:rPr>
              <a:t>RD CS &amp; </a:t>
            </a:r>
            <a:r>
              <a:rPr lang="en-GB" sz="1400" dirty="0" err="1">
                <a:solidFill>
                  <a:srgbClr val="00B050"/>
                </a:solidFill>
              </a:rPr>
              <a:t>dCS</a:t>
            </a:r>
            <a:r>
              <a:rPr lang="en-GB" sz="1400" dirty="0">
                <a:solidFill>
                  <a:srgbClr val="00B050"/>
                </a:solidFill>
              </a:rPr>
              <a:t> mentoring meeting</a:t>
            </a:r>
          </a:p>
        </p:txBody>
      </p:sp>
      <p:cxnSp>
        <p:nvCxnSpPr>
          <p:cNvPr id="52" name="Straight Connector 51">
            <a:extLst>
              <a:ext uri="{FF2B5EF4-FFF2-40B4-BE49-F238E27FC236}">
                <a16:creationId xmlns:a16="http://schemas.microsoft.com/office/drawing/2014/main" id="{05CC9233-A0D9-C1FB-FCE5-599143D528D8}"/>
              </a:ext>
            </a:extLst>
          </p:cNvPr>
          <p:cNvCxnSpPr>
            <a:cxnSpLocks/>
          </p:cNvCxnSpPr>
          <p:nvPr/>
        </p:nvCxnSpPr>
        <p:spPr>
          <a:xfrm>
            <a:off x="8600359" y="2188152"/>
            <a:ext cx="5372" cy="1122089"/>
          </a:xfrm>
          <a:prstGeom prst="line">
            <a:avLst/>
          </a:prstGeom>
          <a:ln w="25400">
            <a:solidFill>
              <a:srgbClr val="00B050"/>
            </a:solidFill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54" name="TextBox 53">
            <a:extLst>
              <a:ext uri="{FF2B5EF4-FFF2-40B4-BE49-F238E27FC236}">
                <a16:creationId xmlns:a16="http://schemas.microsoft.com/office/drawing/2014/main" id="{1274E4B4-416A-250E-B023-4D3A555EC0A0}"/>
              </a:ext>
            </a:extLst>
          </p:cNvPr>
          <p:cNvSpPr txBox="1"/>
          <p:nvPr/>
        </p:nvSpPr>
        <p:spPr>
          <a:xfrm>
            <a:off x="8118744" y="589243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R+15 weeks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E2AFD357-BE80-58DC-09ED-7B0234489350}"/>
              </a:ext>
            </a:extLst>
          </p:cNvPr>
          <p:cNvSpPr txBox="1"/>
          <p:nvPr/>
        </p:nvSpPr>
        <p:spPr>
          <a:xfrm>
            <a:off x="8191155" y="855258"/>
            <a:ext cx="2108771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50"/>
                </a:solidFill>
              </a:rPr>
              <a:t>RD CS &amp; </a:t>
            </a:r>
            <a:r>
              <a:rPr lang="en-GB" sz="1400" dirty="0" err="1">
                <a:solidFill>
                  <a:srgbClr val="00B050"/>
                </a:solidFill>
              </a:rPr>
              <a:t>dCS</a:t>
            </a:r>
            <a:r>
              <a:rPr lang="en-GB" sz="1400" dirty="0">
                <a:solidFill>
                  <a:srgbClr val="00B050"/>
                </a:solidFill>
              </a:rPr>
              <a:t>  final mentoring meeting including discussing end of placement reports</a:t>
            </a:r>
          </a:p>
        </p:txBody>
      </p:sp>
      <p:sp>
        <p:nvSpPr>
          <p:cNvPr id="57" name="TextBox 56">
            <a:extLst>
              <a:ext uri="{FF2B5EF4-FFF2-40B4-BE49-F238E27FC236}">
                <a16:creationId xmlns:a16="http://schemas.microsoft.com/office/drawing/2014/main" id="{E8FEEEC8-091A-F43B-728C-F2AC1357DBC1}"/>
              </a:ext>
            </a:extLst>
          </p:cNvPr>
          <p:cNvSpPr txBox="1"/>
          <p:nvPr/>
        </p:nvSpPr>
        <p:spPr>
          <a:xfrm>
            <a:off x="8442773" y="1821314"/>
            <a:ext cx="165370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00B050"/>
                </a:solidFill>
              </a:rPr>
              <a:t>R+16 weeks</a:t>
            </a:r>
          </a:p>
          <a:p>
            <a:endParaRPr lang="en-GB" dirty="0">
              <a:solidFill>
                <a:srgbClr val="00B050"/>
              </a:solidFill>
            </a:endParaRPr>
          </a:p>
        </p:txBody>
      </p:sp>
      <p:sp>
        <p:nvSpPr>
          <p:cNvPr id="58" name="TextBox 57">
            <a:extLst>
              <a:ext uri="{FF2B5EF4-FFF2-40B4-BE49-F238E27FC236}">
                <a16:creationId xmlns:a16="http://schemas.microsoft.com/office/drawing/2014/main" id="{DA0E3F10-F3D8-2BFA-8815-CC74A40BAE77}"/>
              </a:ext>
            </a:extLst>
          </p:cNvPr>
          <p:cNvSpPr txBox="1"/>
          <p:nvPr/>
        </p:nvSpPr>
        <p:spPr>
          <a:xfrm>
            <a:off x="8600359" y="2085054"/>
            <a:ext cx="2108771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400" dirty="0">
                <a:solidFill>
                  <a:srgbClr val="00B050"/>
                </a:solidFill>
              </a:rPr>
              <a:t>RD CS &amp; FY2 final meeting</a:t>
            </a:r>
          </a:p>
        </p:txBody>
      </p:sp>
      <p:sp>
        <p:nvSpPr>
          <p:cNvPr id="60" name="TextBox 59">
            <a:extLst>
              <a:ext uri="{FF2B5EF4-FFF2-40B4-BE49-F238E27FC236}">
                <a16:creationId xmlns:a16="http://schemas.microsoft.com/office/drawing/2014/main" id="{78CBDF83-A397-76D4-BF77-C939FC76E3D9}"/>
              </a:ext>
            </a:extLst>
          </p:cNvPr>
          <p:cNvSpPr txBox="1"/>
          <p:nvPr/>
        </p:nvSpPr>
        <p:spPr>
          <a:xfrm>
            <a:off x="9095369" y="2710700"/>
            <a:ext cx="293774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dirty="0">
                <a:solidFill>
                  <a:srgbClr val="92D050"/>
                </a:solidFill>
              </a:rPr>
              <a:t>Post supervision evaluation</a:t>
            </a:r>
          </a:p>
        </p:txBody>
      </p:sp>
      <p:sp>
        <p:nvSpPr>
          <p:cNvPr id="61" name="TextBox 60">
            <a:extLst>
              <a:ext uri="{FF2B5EF4-FFF2-40B4-BE49-F238E27FC236}">
                <a16:creationId xmlns:a16="http://schemas.microsoft.com/office/drawing/2014/main" id="{380ACA11-5538-BFF5-ABA5-4EE0F8E66483}"/>
              </a:ext>
            </a:extLst>
          </p:cNvPr>
          <p:cNvSpPr txBox="1"/>
          <p:nvPr/>
        </p:nvSpPr>
        <p:spPr>
          <a:xfrm>
            <a:off x="3822972" y="6610344"/>
            <a:ext cx="8363598" cy="542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en-GB" sz="1050" dirty="0"/>
              <a:t>Mr Hugo </a:t>
            </a:r>
            <a:r>
              <a:rPr lang="en-GB" sz="1050" dirty="0" err="1"/>
              <a:t>Cohen,</a:t>
            </a:r>
            <a:r>
              <a:rPr lang="en-GB" sz="1050" dirty="0"/>
              <a:t> Faculty &amp; Education Fellow, Dr Jane Thurlow, </a:t>
            </a:r>
            <a:r>
              <a:rPr lang="en-GB" sz="105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Associate Dean Professional Education and Development. NHS England Southwest </a:t>
            </a:r>
          </a:p>
          <a:p>
            <a:endParaRPr lang="en-GB" sz="1050" dirty="0"/>
          </a:p>
        </p:txBody>
      </p:sp>
    </p:spTree>
    <p:extLst>
      <p:ext uri="{BB962C8B-B14F-4D97-AF65-F5344CB8AC3E}">
        <p14:creationId xmlns:p14="http://schemas.microsoft.com/office/powerpoint/2010/main" val="132514575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B95BDF4F7735F4CB886A9354E6DE42D" ma:contentTypeVersion="22" ma:contentTypeDescription="Create a new document." ma:contentTypeScope="" ma:versionID="efb7187bd7b4bb1fac5ba18a86581c99">
  <xsd:schema xmlns:xsd="http://www.w3.org/2001/XMLSchema" xmlns:xs="http://www.w3.org/2001/XMLSchema" xmlns:p="http://schemas.microsoft.com/office/2006/metadata/properties" xmlns:ns1="http://schemas.microsoft.com/sharepoint/v3" xmlns:ns2="cad1dce5-3c75-4de6-88ed-bc9c7590fdb4" xmlns:ns3="6099b812-4d9c-462e-9969-88c2db093ff4" targetNamespace="http://schemas.microsoft.com/office/2006/metadata/properties" ma:root="true" ma:fieldsID="dfaa5b1bf74f47036ae194fb70349a1c" ns1:_="" ns2:_="" ns3:_="">
    <xsd:import namespace="http://schemas.microsoft.com/sharepoint/v3"/>
    <xsd:import namespace="cad1dce5-3c75-4de6-88ed-bc9c7590fdb4"/>
    <xsd:import namespace="6099b812-4d9c-462e-9969-88c2db093ff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1:_ip_UnifiedCompliancePolicyProperties" minOccurs="0"/>
                <xsd:element ref="ns1:_ip_UnifiedCompliancePolicyUIAction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WebsiteCategories" minOccurs="0"/>
                <xsd:element ref="ns2:Are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4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5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ad1dce5-3c75-4de6-88ed-bc9c7590fd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9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WebsiteCategories" ma:index="20" nillable="true" ma:displayName="Website Categories" ma:format="Dropdown" ma:internalName="WebsiteCategories">
      <xsd:simpleType>
        <xsd:restriction base="dms:Choice">
          <xsd:enumeration value="Move"/>
          <xsd:enumeration value="Editing in Progress"/>
          <xsd:enumeration value="Not needed"/>
        </xsd:restriction>
      </xsd:simpleType>
    </xsd:element>
    <xsd:element name="Area" ma:index="21" nillable="true" ma:displayName="Area" ma:format="Dropdown" ma:internalName="Area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099b812-4d9c-462e-9969-88c2db093ff4" elementFormDefault="qualified">
    <xsd:import namespace="http://schemas.microsoft.com/office/2006/documentManagement/types"/>
    <xsd:import namespace="http://schemas.microsoft.com/office/infopath/2007/PartnerControls"/>
    <xsd:element name="SharedWithUsers" ma:index="7" nillable="true" ma:displayName="Shared With" ma:SearchPeopleOnly="false" ma:SharePointGroup="0" ma:internalName="SharedWithUsers" ma:readOnly="tru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8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1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WebsiteCategories xmlns="cad1dce5-3c75-4de6-88ed-bc9c7590fdb4">Move</WebsiteCategories>
    <_ip_UnifiedCompliancePolicyUIAction xmlns="http://schemas.microsoft.com/sharepoint/v3" xsi:nil="true"/>
    <_ip_UnifiedCompliancePolicyProperties xmlns="http://schemas.microsoft.com/sharepoint/v3" xsi:nil="true"/>
    <Area xmlns="cad1dce5-3c75-4de6-88ed-bc9c7590fdb4" xsi:nil="true"/>
  </documentManagement>
</p:properties>
</file>

<file path=customXml/itemProps1.xml><?xml version="1.0" encoding="utf-8"?>
<ds:datastoreItem xmlns:ds="http://schemas.openxmlformats.org/officeDocument/2006/customXml" ds:itemID="{BE64A832-7407-4451-AA37-17B80D3A273F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cad1dce5-3c75-4de6-88ed-bc9c7590fdb4"/>
    <ds:schemaRef ds:uri="6099b812-4d9c-462e-9969-88c2db093ff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6EFDDB3-C191-4370-90A8-E21149E0BAA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4B37197-649B-4FE2-984C-6616A59B765F}">
  <ds:schemaRefs>
    <ds:schemaRef ds:uri="http://purl.org/dc/terms/"/>
    <ds:schemaRef ds:uri="http://schemas.microsoft.com/office/2006/documentManagement/types"/>
    <ds:schemaRef ds:uri="http://schemas.microsoft.com/sharepoint/v3"/>
    <ds:schemaRef ds:uri="cad1dce5-3c75-4de6-88ed-bc9c7590fdb4"/>
    <ds:schemaRef ds:uri="http://purl.org/dc/elements/1.1/"/>
    <ds:schemaRef ds:uri="http://www.w3.org/XML/1998/namespace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6099b812-4d9c-462e-9969-88c2db093ff4"/>
    <ds:schemaRef ds:uri="http://schemas.microsoft.com/office/2006/metadata/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160</Words>
  <Application>Microsoft Office PowerPoint</Application>
  <PresentationFormat>Widescreen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Proposed Timeline for RD CS for FY2 Programme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COHEN, Hugo (GLOUCESTERSHIRE HOSPITALS NHS FOUNDATION TRUST)</dc:creator>
  <cp:lastModifiedBy>ELLIOTT, Anne (NHS ENGLAND)</cp:lastModifiedBy>
  <cp:revision>4</cp:revision>
  <dcterms:created xsi:type="dcterms:W3CDTF">2024-08-12T07:58:40Z</dcterms:created>
  <dcterms:modified xsi:type="dcterms:W3CDTF">2026-04-28T10:04:12Z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0x0101006B95BDF4F7735F4CB886A9354E6DE42D</vt:lpwstr>
  </property>
</Properties>
</file>